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79" r:id="rId3"/>
    <p:sldId id="280" r:id="rId4"/>
    <p:sldId id="281" r:id="rId5"/>
    <p:sldId id="285" r:id="rId6"/>
    <p:sldId id="286" r:id="rId7"/>
    <p:sldId id="287" r:id="rId8"/>
    <p:sldId id="288" r:id="rId9"/>
    <p:sldId id="289" r:id="rId10"/>
    <p:sldId id="290" r:id="rId11"/>
    <p:sldId id="291" r:id="rId1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58" autoAdjust="0"/>
    <p:restoredTop sz="94343" autoAdjust="0"/>
  </p:normalViewPr>
  <p:slideViewPr>
    <p:cSldViewPr snapToGrid="0">
      <p:cViewPr varScale="1">
        <p:scale>
          <a:sx n="90" d="100"/>
          <a:sy n="90" d="100"/>
        </p:scale>
        <p:origin x="9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baseline="0" smtClean="0"/>
              <a:t>Peki biz bu puzzle’ları nasıl birleştiriyoruz arkadaşlar? Örneğin and kapısı işlemini yapan bir işçi or kapısı işlemini yapan diğer işçiye nasıl bağlantı kuracak? Mesela burada and kapısı a ve b datalarını alıyor olsun ve sonucu x kablosuyla or kapısı puzzle’ına iletiyor olsun. Or kapısıda c sinyali ile or kapısı işlemini yapıp d kablosuna iletsin.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baseline="0" smtClean="0"/>
              <a:t> Biz buna hiyerarşik tasarım diyoruz arkadaşlar. Yani tasarımları birleştirebiliyoruz. </a:t>
            </a:r>
            <a:endParaRPr lang="tr-TR" smtClean="0"/>
          </a:p>
          <a:p>
            <a:endParaRPr lang="tr-TR" baseline="0" smtClean="0"/>
          </a:p>
          <a:p>
            <a:r>
              <a:rPr lang="tr-TR" baseline="0" smtClean="0"/>
              <a:t>Şimdi bunu vivado üzerinde gerçekleştirelim arkadaşlar. </a:t>
            </a:r>
            <a:endParaRPr lang="tr-TR" smtClean="0"/>
          </a:p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38232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65514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72377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31096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10.11.2021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714176" y="5819169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1177854" y="172091"/>
            <a:ext cx="10686361" cy="63787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288" y="2764335"/>
            <a:ext cx="1625600" cy="975366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788" y="1446544"/>
            <a:ext cx="3098800" cy="3702382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783" y="1631110"/>
            <a:ext cx="3305175" cy="3702382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6516" y="2974554"/>
            <a:ext cx="1687708" cy="975364"/>
          </a:xfrm>
          <a:prstGeom prst="rect">
            <a:avLst/>
          </a:prstGeom>
        </p:spPr>
      </p:pic>
      <p:cxnSp>
        <p:nvCxnSpPr>
          <p:cNvPr id="9" name="Düz Bağlayıcı 8"/>
          <p:cNvCxnSpPr/>
          <p:nvPr/>
        </p:nvCxnSpPr>
        <p:spPr>
          <a:xfrm flipH="1">
            <a:off x="2324559" y="2985571"/>
            <a:ext cx="1209729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Düz Bağlayıcı 9"/>
          <p:cNvCxnSpPr/>
          <p:nvPr/>
        </p:nvCxnSpPr>
        <p:spPr>
          <a:xfrm flipH="1">
            <a:off x="2324559" y="3479494"/>
            <a:ext cx="1209729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Düz Bağlayıcı 10"/>
          <p:cNvCxnSpPr/>
          <p:nvPr/>
        </p:nvCxnSpPr>
        <p:spPr>
          <a:xfrm flipH="1" flipV="1">
            <a:off x="5159890" y="3237124"/>
            <a:ext cx="933707" cy="5539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Düz Bağlayıcı 11"/>
          <p:cNvCxnSpPr/>
          <p:nvPr/>
        </p:nvCxnSpPr>
        <p:spPr>
          <a:xfrm flipH="1">
            <a:off x="7250246" y="3704400"/>
            <a:ext cx="113627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Düz Bağlayıcı 12"/>
          <p:cNvCxnSpPr/>
          <p:nvPr/>
        </p:nvCxnSpPr>
        <p:spPr>
          <a:xfrm flipH="1">
            <a:off x="10074224" y="3463918"/>
            <a:ext cx="898576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Metin kutusu 13"/>
          <p:cNvSpPr txBox="1"/>
          <p:nvPr/>
        </p:nvSpPr>
        <p:spPr>
          <a:xfrm>
            <a:off x="5733075" y="2486871"/>
            <a:ext cx="4010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c</a:t>
            </a:r>
            <a:endParaRPr lang="tr-TR" sz="4000"/>
          </a:p>
        </p:txBody>
      </p:sp>
      <p:sp>
        <p:nvSpPr>
          <p:cNvPr id="15" name="Metin kutusu 14"/>
          <p:cNvSpPr txBox="1"/>
          <p:nvPr/>
        </p:nvSpPr>
        <p:spPr>
          <a:xfrm>
            <a:off x="1177854" y="231354"/>
            <a:ext cx="18109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Top.vhd</a:t>
            </a:r>
            <a:endParaRPr lang="tr-TR" sz="4000"/>
          </a:p>
        </p:txBody>
      </p:sp>
      <p:sp>
        <p:nvSpPr>
          <p:cNvPr id="16" name="Metin kutusu 15"/>
          <p:cNvSpPr txBox="1"/>
          <p:nvPr/>
        </p:nvSpPr>
        <p:spPr>
          <a:xfrm>
            <a:off x="2924599" y="2016742"/>
            <a:ext cx="23470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and_g.vhd</a:t>
            </a:r>
            <a:endParaRPr lang="tr-TR" sz="4000"/>
          </a:p>
        </p:txBody>
      </p:sp>
      <p:sp>
        <p:nvSpPr>
          <p:cNvPr id="17" name="Metin kutusu 16"/>
          <p:cNvSpPr txBox="1"/>
          <p:nvPr/>
        </p:nvSpPr>
        <p:spPr>
          <a:xfrm>
            <a:off x="7640144" y="2132928"/>
            <a:ext cx="2013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or_g.vhd</a:t>
            </a:r>
            <a:endParaRPr lang="tr-TR" sz="4000"/>
          </a:p>
        </p:txBody>
      </p:sp>
      <p:cxnSp>
        <p:nvCxnSpPr>
          <p:cNvPr id="18" name="Düz Bağlayıcı 17"/>
          <p:cNvCxnSpPr/>
          <p:nvPr/>
        </p:nvCxnSpPr>
        <p:spPr>
          <a:xfrm flipH="1">
            <a:off x="7241383" y="3230881"/>
            <a:ext cx="113627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Metin kutusu 18"/>
          <p:cNvSpPr txBox="1"/>
          <p:nvPr/>
        </p:nvSpPr>
        <p:spPr>
          <a:xfrm>
            <a:off x="1872388" y="2534777"/>
            <a:ext cx="429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a</a:t>
            </a:r>
            <a:endParaRPr lang="tr-TR" sz="4000"/>
          </a:p>
        </p:txBody>
      </p:sp>
      <p:sp>
        <p:nvSpPr>
          <p:cNvPr id="20" name="Metin kutusu 19"/>
          <p:cNvSpPr txBox="1"/>
          <p:nvPr/>
        </p:nvSpPr>
        <p:spPr>
          <a:xfrm>
            <a:off x="1835576" y="3109955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b</a:t>
            </a:r>
            <a:endParaRPr lang="tr-TR" sz="4000"/>
          </a:p>
        </p:txBody>
      </p:sp>
      <p:sp>
        <p:nvSpPr>
          <p:cNvPr id="21" name="Metin kutusu 20"/>
          <p:cNvSpPr txBox="1"/>
          <p:nvPr/>
        </p:nvSpPr>
        <p:spPr>
          <a:xfrm>
            <a:off x="7211833" y="2609630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d</a:t>
            </a:r>
            <a:endParaRPr lang="tr-TR" sz="4000"/>
          </a:p>
        </p:txBody>
      </p:sp>
      <p:sp>
        <p:nvSpPr>
          <p:cNvPr id="22" name="Metin kutusu 21"/>
          <p:cNvSpPr txBox="1"/>
          <p:nvPr/>
        </p:nvSpPr>
        <p:spPr>
          <a:xfrm>
            <a:off x="6735587" y="3266925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e</a:t>
            </a:r>
            <a:endParaRPr lang="tr-TR" sz="4000"/>
          </a:p>
        </p:txBody>
      </p:sp>
      <p:sp>
        <p:nvSpPr>
          <p:cNvPr id="23" name="Metin kutusu 22"/>
          <p:cNvSpPr txBox="1"/>
          <p:nvPr/>
        </p:nvSpPr>
        <p:spPr>
          <a:xfrm>
            <a:off x="10745815" y="2833636"/>
            <a:ext cx="3417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f</a:t>
            </a:r>
            <a:endParaRPr lang="tr-TR" sz="4000"/>
          </a:p>
        </p:txBody>
      </p:sp>
      <p:cxnSp>
        <p:nvCxnSpPr>
          <p:cNvPr id="24" name="Düz Bağlayıcı 23"/>
          <p:cNvCxnSpPr/>
          <p:nvPr/>
        </p:nvCxnSpPr>
        <p:spPr>
          <a:xfrm flipH="1">
            <a:off x="6083996" y="3224187"/>
            <a:ext cx="1157387" cy="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Metin kutusu 25"/>
          <p:cNvSpPr txBox="1"/>
          <p:nvPr/>
        </p:nvSpPr>
        <p:spPr>
          <a:xfrm>
            <a:off x="6351670" y="3108293"/>
            <a:ext cx="4074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>
                <a:solidFill>
                  <a:srgbClr val="FF0000"/>
                </a:solidFill>
              </a:rPr>
              <a:t>x</a:t>
            </a:r>
            <a:endParaRPr lang="tr-TR" sz="40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14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1177855" y="172091"/>
            <a:ext cx="9993250" cy="63787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288" y="2764335"/>
            <a:ext cx="1625600" cy="975366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788" y="1446544"/>
            <a:ext cx="3098800" cy="3702382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783" y="1631110"/>
            <a:ext cx="3305175" cy="3702382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6516" y="2974554"/>
            <a:ext cx="1687708" cy="975364"/>
          </a:xfrm>
          <a:prstGeom prst="rect">
            <a:avLst/>
          </a:prstGeom>
        </p:spPr>
      </p:pic>
      <p:cxnSp>
        <p:nvCxnSpPr>
          <p:cNvPr id="9" name="Düz Bağlayıcı 8"/>
          <p:cNvCxnSpPr/>
          <p:nvPr/>
        </p:nvCxnSpPr>
        <p:spPr>
          <a:xfrm flipH="1">
            <a:off x="2324559" y="2985571"/>
            <a:ext cx="1209729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Düz Bağlayıcı 9"/>
          <p:cNvCxnSpPr/>
          <p:nvPr/>
        </p:nvCxnSpPr>
        <p:spPr>
          <a:xfrm flipH="1">
            <a:off x="2324559" y="3479494"/>
            <a:ext cx="1209729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Düz Bağlayıcı 10"/>
          <p:cNvCxnSpPr/>
          <p:nvPr/>
        </p:nvCxnSpPr>
        <p:spPr>
          <a:xfrm flipH="1" flipV="1">
            <a:off x="5159890" y="3237124"/>
            <a:ext cx="933707" cy="5539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Düz Bağlayıcı 11"/>
          <p:cNvCxnSpPr/>
          <p:nvPr/>
        </p:nvCxnSpPr>
        <p:spPr>
          <a:xfrm flipH="1">
            <a:off x="7250246" y="3704400"/>
            <a:ext cx="113627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Düz Bağlayıcı 12"/>
          <p:cNvCxnSpPr/>
          <p:nvPr/>
        </p:nvCxnSpPr>
        <p:spPr>
          <a:xfrm flipH="1">
            <a:off x="10074224" y="3463918"/>
            <a:ext cx="898576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Metin kutusu 13"/>
          <p:cNvSpPr txBox="1"/>
          <p:nvPr/>
        </p:nvSpPr>
        <p:spPr>
          <a:xfrm>
            <a:off x="5733075" y="2486871"/>
            <a:ext cx="4010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c</a:t>
            </a:r>
            <a:endParaRPr lang="tr-TR" sz="4000"/>
          </a:p>
        </p:txBody>
      </p:sp>
      <p:sp>
        <p:nvSpPr>
          <p:cNvPr id="15" name="Metin kutusu 14"/>
          <p:cNvSpPr txBox="1"/>
          <p:nvPr/>
        </p:nvSpPr>
        <p:spPr>
          <a:xfrm>
            <a:off x="1177854" y="231354"/>
            <a:ext cx="18109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Top.vhd</a:t>
            </a:r>
            <a:endParaRPr lang="tr-TR" sz="4000"/>
          </a:p>
        </p:txBody>
      </p:sp>
      <p:sp>
        <p:nvSpPr>
          <p:cNvPr id="16" name="Metin kutusu 15"/>
          <p:cNvSpPr txBox="1"/>
          <p:nvPr/>
        </p:nvSpPr>
        <p:spPr>
          <a:xfrm>
            <a:off x="2924599" y="2016742"/>
            <a:ext cx="23470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and_g.vhd</a:t>
            </a:r>
            <a:endParaRPr lang="tr-TR" sz="4000"/>
          </a:p>
        </p:txBody>
      </p:sp>
      <p:sp>
        <p:nvSpPr>
          <p:cNvPr id="17" name="Metin kutusu 16"/>
          <p:cNvSpPr txBox="1"/>
          <p:nvPr/>
        </p:nvSpPr>
        <p:spPr>
          <a:xfrm>
            <a:off x="7640144" y="2132928"/>
            <a:ext cx="2013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or_g.vhd</a:t>
            </a:r>
            <a:endParaRPr lang="tr-TR" sz="4000"/>
          </a:p>
        </p:txBody>
      </p:sp>
      <p:cxnSp>
        <p:nvCxnSpPr>
          <p:cNvPr id="18" name="Düz Bağlayıcı 17"/>
          <p:cNvCxnSpPr/>
          <p:nvPr/>
        </p:nvCxnSpPr>
        <p:spPr>
          <a:xfrm flipH="1">
            <a:off x="7241383" y="3230881"/>
            <a:ext cx="113627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Metin kutusu 18"/>
          <p:cNvSpPr txBox="1"/>
          <p:nvPr/>
        </p:nvSpPr>
        <p:spPr>
          <a:xfrm>
            <a:off x="2299440" y="2400407"/>
            <a:ext cx="429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a</a:t>
            </a:r>
            <a:endParaRPr lang="tr-TR" sz="4000"/>
          </a:p>
        </p:txBody>
      </p:sp>
      <p:sp>
        <p:nvSpPr>
          <p:cNvPr id="20" name="Metin kutusu 19"/>
          <p:cNvSpPr txBox="1"/>
          <p:nvPr/>
        </p:nvSpPr>
        <p:spPr>
          <a:xfrm>
            <a:off x="2267043" y="3436521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b</a:t>
            </a:r>
            <a:endParaRPr lang="tr-TR" sz="4000"/>
          </a:p>
        </p:txBody>
      </p:sp>
      <p:sp>
        <p:nvSpPr>
          <p:cNvPr id="21" name="Metin kutusu 20"/>
          <p:cNvSpPr txBox="1"/>
          <p:nvPr/>
        </p:nvSpPr>
        <p:spPr>
          <a:xfrm>
            <a:off x="7211833" y="2609630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d</a:t>
            </a:r>
            <a:endParaRPr lang="tr-TR" sz="4000"/>
          </a:p>
        </p:txBody>
      </p:sp>
      <p:sp>
        <p:nvSpPr>
          <p:cNvPr id="22" name="Metin kutusu 21"/>
          <p:cNvSpPr txBox="1"/>
          <p:nvPr/>
        </p:nvSpPr>
        <p:spPr>
          <a:xfrm>
            <a:off x="6735587" y="3266925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e</a:t>
            </a:r>
            <a:endParaRPr lang="tr-TR" sz="4000"/>
          </a:p>
        </p:txBody>
      </p:sp>
      <p:sp>
        <p:nvSpPr>
          <p:cNvPr id="23" name="Metin kutusu 22"/>
          <p:cNvSpPr txBox="1"/>
          <p:nvPr/>
        </p:nvSpPr>
        <p:spPr>
          <a:xfrm>
            <a:off x="10745815" y="2833636"/>
            <a:ext cx="3417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f</a:t>
            </a:r>
            <a:endParaRPr lang="tr-TR" sz="4000"/>
          </a:p>
        </p:txBody>
      </p:sp>
      <p:cxnSp>
        <p:nvCxnSpPr>
          <p:cNvPr id="24" name="Düz Bağlayıcı 23"/>
          <p:cNvCxnSpPr/>
          <p:nvPr/>
        </p:nvCxnSpPr>
        <p:spPr>
          <a:xfrm flipH="1">
            <a:off x="6083996" y="3224187"/>
            <a:ext cx="1157387" cy="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Metin kutusu 24"/>
          <p:cNvSpPr txBox="1"/>
          <p:nvPr/>
        </p:nvSpPr>
        <p:spPr>
          <a:xfrm>
            <a:off x="6351670" y="3108293"/>
            <a:ext cx="4074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>
                <a:solidFill>
                  <a:srgbClr val="FF0000"/>
                </a:solidFill>
              </a:rPr>
              <a:t>x</a:t>
            </a:r>
            <a:endParaRPr lang="tr-TR" sz="4000">
              <a:solidFill>
                <a:srgbClr val="FF0000"/>
              </a:solidFill>
            </a:endParaRPr>
          </a:p>
        </p:txBody>
      </p:sp>
      <p:cxnSp>
        <p:nvCxnSpPr>
          <p:cNvPr id="26" name="Düz Bağlayıcı 25"/>
          <p:cNvCxnSpPr/>
          <p:nvPr/>
        </p:nvCxnSpPr>
        <p:spPr>
          <a:xfrm flipH="1">
            <a:off x="454276" y="2985571"/>
            <a:ext cx="18702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Düz Bağlayıcı 27"/>
          <p:cNvCxnSpPr/>
          <p:nvPr/>
        </p:nvCxnSpPr>
        <p:spPr>
          <a:xfrm flipH="1">
            <a:off x="470712" y="3479494"/>
            <a:ext cx="1870284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Metin kutusu 28"/>
          <p:cNvSpPr txBox="1"/>
          <p:nvPr/>
        </p:nvSpPr>
        <p:spPr>
          <a:xfrm>
            <a:off x="242536" y="2301813"/>
            <a:ext cx="8306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>
                <a:solidFill>
                  <a:srgbClr val="FF0000"/>
                </a:solidFill>
              </a:rPr>
              <a:t>in1</a:t>
            </a:r>
            <a:endParaRPr lang="tr-TR" sz="4000">
              <a:solidFill>
                <a:srgbClr val="FF0000"/>
              </a:solidFill>
            </a:endParaRPr>
          </a:p>
        </p:txBody>
      </p:sp>
      <p:sp>
        <p:nvSpPr>
          <p:cNvPr id="30" name="Metin kutusu 29"/>
          <p:cNvSpPr txBox="1"/>
          <p:nvPr/>
        </p:nvSpPr>
        <p:spPr>
          <a:xfrm>
            <a:off x="173052" y="3385758"/>
            <a:ext cx="8306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>
                <a:solidFill>
                  <a:srgbClr val="FF0000"/>
                </a:solidFill>
              </a:rPr>
              <a:t>in2</a:t>
            </a:r>
            <a:endParaRPr lang="tr-TR" sz="4000">
              <a:solidFill>
                <a:srgbClr val="FF0000"/>
              </a:solidFill>
            </a:endParaRPr>
          </a:p>
        </p:txBody>
      </p:sp>
      <p:sp>
        <p:nvSpPr>
          <p:cNvPr id="31" name="Metin kutusu 30"/>
          <p:cNvSpPr txBox="1"/>
          <p:nvPr/>
        </p:nvSpPr>
        <p:spPr>
          <a:xfrm>
            <a:off x="11090979" y="3350457"/>
            <a:ext cx="11560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>
                <a:solidFill>
                  <a:srgbClr val="FF0000"/>
                </a:solidFill>
              </a:rPr>
              <a:t>out1</a:t>
            </a:r>
            <a:endParaRPr lang="tr-TR" sz="4000">
              <a:solidFill>
                <a:srgbClr val="FF0000"/>
              </a:solidFill>
            </a:endParaRPr>
          </a:p>
        </p:txBody>
      </p:sp>
      <p:cxnSp>
        <p:nvCxnSpPr>
          <p:cNvPr id="32" name="Düz Bağlayıcı 31"/>
          <p:cNvCxnSpPr/>
          <p:nvPr/>
        </p:nvCxnSpPr>
        <p:spPr>
          <a:xfrm flipH="1" flipV="1">
            <a:off x="10953419" y="3448343"/>
            <a:ext cx="1004369" cy="1818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Düz Bağlayıcı 32"/>
          <p:cNvCxnSpPr/>
          <p:nvPr/>
        </p:nvCxnSpPr>
        <p:spPr>
          <a:xfrm flipH="1">
            <a:off x="470712" y="4454760"/>
            <a:ext cx="70714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Metin kutusu 33"/>
          <p:cNvSpPr txBox="1"/>
          <p:nvPr/>
        </p:nvSpPr>
        <p:spPr>
          <a:xfrm>
            <a:off x="173052" y="4361024"/>
            <a:ext cx="8306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>
                <a:solidFill>
                  <a:srgbClr val="FF0000"/>
                </a:solidFill>
              </a:rPr>
              <a:t>in3</a:t>
            </a:r>
            <a:endParaRPr lang="tr-TR" sz="4000">
              <a:solidFill>
                <a:srgbClr val="FF0000"/>
              </a:solidFill>
            </a:endParaRPr>
          </a:p>
        </p:txBody>
      </p:sp>
      <p:cxnSp>
        <p:nvCxnSpPr>
          <p:cNvPr id="35" name="Düz Bağlayıcı 34"/>
          <p:cNvCxnSpPr/>
          <p:nvPr/>
        </p:nvCxnSpPr>
        <p:spPr>
          <a:xfrm flipH="1" flipV="1">
            <a:off x="1150769" y="4439687"/>
            <a:ext cx="6024362" cy="1507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Düz Bağlayıcı 35"/>
          <p:cNvCxnSpPr/>
          <p:nvPr/>
        </p:nvCxnSpPr>
        <p:spPr>
          <a:xfrm flipH="1">
            <a:off x="7175131" y="3704400"/>
            <a:ext cx="66252" cy="7503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8763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 smtClean="0"/>
              <a:t>Ders 1</a:t>
            </a:r>
            <a:endParaRPr lang="tr-TR"/>
          </a:p>
        </p:txBody>
      </p:sp>
      <p:sp>
        <p:nvSpPr>
          <p:cNvPr id="5" name="Unvan 1"/>
          <p:cNvSpPr txBox="1">
            <a:spLocks/>
          </p:cNvSpPr>
          <p:nvPr/>
        </p:nvSpPr>
        <p:spPr>
          <a:xfrm>
            <a:off x="838200" y="1301373"/>
            <a:ext cx="10515600" cy="10550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smtClean="0"/>
              <a:t>VHDL </a:t>
            </a:r>
            <a:r>
              <a:rPr lang="tr-TR" sz="2400" b="1" smtClean="0"/>
              <a:t>Nedir?</a:t>
            </a:r>
            <a:r>
              <a:rPr lang="tr-TR" sz="2400" smtClean="0"/>
              <a:t/>
            </a:r>
            <a:br>
              <a:rPr lang="tr-TR" sz="2400" smtClean="0"/>
            </a:br>
            <a:endParaRPr lang="tr-TR" sz="2400"/>
          </a:p>
        </p:txBody>
      </p:sp>
    </p:spTree>
    <p:extLst>
      <p:ext uri="{BB962C8B-B14F-4D97-AF65-F5344CB8AC3E}">
        <p14:creationId xmlns:p14="http://schemas.microsoft.com/office/powerpoint/2010/main" val="702662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382772"/>
            <a:ext cx="10515600" cy="5794191"/>
          </a:xfrm>
        </p:spPr>
        <p:txBody>
          <a:bodyPr/>
          <a:lstStyle/>
          <a:p>
            <a:r>
              <a:rPr lang="tr-TR"/>
              <a:t>VHDL </a:t>
            </a:r>
            <a:r>
              <a:rPr lang="tr-TR" smtClean="0"/>
              <a:t>“</a:t>
            </a:r>
            <a:r>
              <a:rPr lang="en-US"/>
              <a:t>Very High Speed Integrated Circuits</a:t>
            </a:r>
            <a:r>
              <a:rPr lang="tr-TR" smtClean="0"/>
              <a:t> </a:t>
            </a:r>
            <a:r>
              <a:rPr lang="tr-TR"/>
              <a:t>Hardware Description Language” in kısaltmasıdır</a:t>
            </a:r>
            <a:r>
              <a:rPr lang="tr-TR" smtClean="0"/>
              <a:t>.</a:t>
            </a:r>
          </a:p>
          <a:p>
            <a:r>
              <a:rPr lang="tr-TR"/>
              <a:t>Devre çizimi yapmak yerine </a:t>
            </a:r>
            <a:r>
              <a:rPr lang="tr-TR" smtClean="0"/>
              <a:t>HDL </a:t>
            </a:r>
            <a:r>
              <a:rPr lang="tr-TR"/>
              <a:t>programlama dili ile devreyi </a:t>
            </a:r>
            <a:r>
              <a:rPr lang="tr-TR" smtClean="0"/>
              <a:t>tanımlamada kullanılır.</a:t>
            </a:r>
          </a:p>
          <a:p>
            <a:pPr marL="0" indent="0">
              <a:buNone/>
            </a:pPr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550" y="2140467"/>
            <a:ext cx="6619875" cy="3257550"/>
          </a:xfrm>
          <a:prstGeom prst="rect">
            <a:avLst/>
          </a:prstGeom>
        </p:spPr>
      </p:pic>
      <p:sp>
        <p:nvSpPr>
          <p:cNvPr id="5" name="Sağ Ok 4"/>
          <p:cNvSpPr/>
          <p:nvPr/>
        </p:nvSpPr>
        <p:spPr>
          <a:xfrm>
            <a:off x="7453423" y="3279867"/>
            <a:ext cx="818707" cy="4893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1026" name="Picture 2" descr="VHDL - Wikipe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6197" y="2376852"/>
            <a:ext cx="2901601" cy="3109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8704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344243" y="309748"/>
            <a:ext cx="21544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b="1">
                <a:latin typeface="ArialMT"/>
              </a:rPr>
              <a:t>Bloklar</a:t>
            </a:r>
          </a:p>
        </p:txBody>
      </p:sp>
      <p:sp>
        <p:nvSpPr>
          <p:cNvPr id="5" name="Dikdörtgen 4"/>
          <p:cNvSpPr/>
          <p:nvPr/>
        </p:nvSpPr>
        <p:spPr>
          <a:xfrm>
            <a:off x="344243" y="679080"/>
            <a:ext cx="92782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>
                <a:latin typeface="ArialMT"/>
              </a:rPr>
              <a:t>Bir tasarımı daha anlaşılabilir </a:t>
            </a:r>
            <a:r>
              <a:rPr lang="tr-TR" smtClean="0">
                <a:latin typeface="ArialMT"/>
              </a:rPr>
              <a:t>hale </a:t>
            </a:r>
            <a:r>
              <a:rPr lang="tr-TR">
                <a:latin typeface="ArialMT"/>
              </a:rPr>
              <a:t>getirebilmek için devreler alt </a:t>
            </a:r>
            <a:r>
              <a:rPr lang="tr-TR" smtClean="0">
                <a:latin typeface="ArialMT"/>
              </a:rPr>
              <a:t>bloklara ayrılır</a:t>
            </a:r>
            <a:r>
              <a:rPr lang="tr-TR">
                <a:latin typeface="ArialMT"/>
              </a:rPr>
              <a:t>.</a:t>
            </a:r>
            <a:endParaRPr lang="tr-TR"/>
          </a:p>
        </p:txBody>
      </p:sp>
      <p:sp>
        <p:nvSpPr>
          <p:cNvPr id="6" name="Dikdörtgen 5"/>
          <p:cNvSpPr/>
          <p:nvPr/>
        </p:nvSpPr>
        <p:spPr>
          <a:xfrm>
            <a:off x="344243" y="1079190"/>
            <a:ext cx="942707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>
                <a:latin typeface="ArialMT"/>
              </a:rPr>
              <a:t>Daha sonra bu bloklar bütün devreyi </a:t>
            </a:r>
            <a:r>
              <a:rPr lang="tr-TR" smtClean="0">
                <a:latin typeface="ArialMT"/>
              </a:rPr>
              <a:t>oluşturmak üzere </a:t>
            </a:r>
            <a:r>
              <a:rPr lang="tr-TR">
                <a:latin typeface="ArialMT"/>
              </a:rPr>
              <a:t>uygun şekilde bağlanır</a:t>
            </a:r>
            <a:r>
              <a:rPr lang="tr-TR" sz="2000">
                <a:latin typeface="ArialMT"/>
              </a:rPr>
              <a:t>.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72377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Dikdörtgen 44"/>
          <p:cNvSpPr/>
          <p:nvPr/>
        </p:nvSpPr>
        <p:spPr>
          <a:xfrm>
            <a:off x="2159000" y="774700"/>
            <a:ext cx="8572500" cy="5232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288" y="2764335"/>
            <a:ext cx="1625600" cy="975366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788" y="1446544"/>
            <a:ext cx="3098800" cy="3702382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687" y="1642127"/>
            <a:ext cx="3305175" cy="3702382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0420" y="2985571"/>
            <a:ext cx="1687708" cy="975364"/>
          </a:xfrm>
          <a:prstGeom prst="rect">
            <a:avLst/>
          </a:prstGeom>
        </p:spPr>
      </p:pic>
      <p:cxnSp>
        <p:nvCxnSpPr>
          <p:cNvPr id="11" name="Düz Bağlayıcı 10"/>
          <p:cNvCxnSpPr/>
          <p:nvPr/>
        </p:nvCxnSpPr>
        <p:spPr>
          <a:xfrm flipH="1">
            <a:off x="1366092" y="2985571"/>
            <a:ext cx="2168196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Düz Bağlayıcı 11"/>
          <p:cNvCxnSpPr/>
          <p:nvPr/>
        </p:nvCxnSpPr>
        <p:spPr>
          <a:xfrm flipH="1">
            <a:off x="1366092" y="3479494"/>
            <a:ext cx="2168196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Düz Bağlayıcı 12"/>
          <p:cNvCxnSpPr/>
          <p:nvPr/>
        </p:nvCxnSpPr>
        <p:spPr>
          <a:xfrm flipH="1" flipV="1">
            <a:off x="5159889" y="3237124"/>
            <a:ext cx="2510531" cy="14894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Düz Bağlayıcı 27"/>
          <p:cNvCxnSpPr/>
          <p:nvPr/>
        </p:nvCxnSpPr>
        <p:spPr>
          <a:xfrm flipH="1">
            <a:off x="6534150" y="3715417"/>
            <a:ext cx="113627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Düz Bağlayıcı 29"/>
          <p:cNvCxnSpPr/>
          <p:nvPr/>
        </p:nvCxnSpPr>
        <p:spPr>
          <a:xfrm flipH="1">
            <a:off x="1366092" y="5409869"/>
            <a:ext cx="5168058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Düz Bağlayıcı 31"/>
          <p:cNvCxnSpPr/>
          <p:nvPr/>
        </p:nvCxnSpPr>
        <p:spPr>
          <a:xfrm>
            <a:off x="6534150" y="3715417"/>
            <a:ext cx="0" cy="1694452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Düz Bağlayıcı 41"/>
          <p:cNvCxnSpPr/>
          <p:nvPr/>
        </p:nvCxnSpPr>
        <p:spPr>
          <a:xfrm flipH="1">
            <a:off x="9358128" y="3474935"/>
            <a:ext cx="1601972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6" name="Metin kutusu 45"/>
          <p:cNvSpPr txBox="1"/>
          <p:nvPr/>
        </p:nvSpPr>
        <p:spPr>
          <a:xfrm>
            <a:off x="2288431" y="734348"/>
            <a:ext cx="18109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Top.vhd</a:t>
            </a:r>
            <a:endParaRPr lang="tr-TR" sz="4000"/>
          </a:p>
        </p:txBody>
      </p:sp>
      <p:sp>
        <p:nvSpPr>
          <p:cNvPr id="20" name="Metin kutusu 19"/>
          <p:cNvSpPr txBox="1"/>
          <p:nvPr/>
        </p:nvSpPr>
        <p:spPr>
          <a:xfrm>
            <a:off x="2924599" y="2016742"/>
            <a:ext cx="23470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and_g.vhd</a:t>
            </a:r>
            <a:endParaRPr lang="tr-TR" sz="4000"/>
          </a:p>
        </p:txBody>
      </p:sp>
      <p:sp>
        <p:nvSpPr>
          <p:cNvPr id="21" name="Metin kutusu 20"/>
          <p:cNvSpPr txBox="1"/>
          <p:nvPr/>
        </p:nvSpPr>
        <p:spPr>
          <a:xfrm>
            <a:off x="6924048" y="2143945"/>
            <a:ext cx="2013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or_g.vhd</a:t>
            </a:r>
            <a:endParaRPr lang="tr-TR" sz="4000"/>
          </a:p>
        </p:txBody>
      </p:sp>
      <p:sp>
        <p:nvSpPr>
          <p:cNvPr id="17" name="Unvan 1"/>
          <p:cNvSpPr>
            <a:spLocks noGrp="1"/>
          </p:cNvSpPr>
          <p:nvPr>
            <p:ph type="title"/>
          </p:nvPr>
        </p:nvSpPr>
        <p:spPr>
          <a:xfrm>
            <a:off x="215900" y="214193"/>
            <a:ext cx="10515600" cy="549275"/>
          </a:xfrm>
        </p:spPr>
        <p:txBody>
          <a:bodyPr>
            <a:normAutofit/>
          </a:bodyPr>
          <a:lstStyle/>
          <a:p>
            <a:r>
              <a:rPr lang="en-US" sz="2800" b="1"/>
              <a:t>Structural Design and Hierarchy</a:t>
            </a:r>
            <a:endParaRPr lang="tr-TR" sz="2800" b="1"/>
          </a:p>
        </p:txBody>
      </p:sp>
      <p:sp>
        <p:nvSpPr>
          <p:cNvPr id="16" name="Metin kutusu 15"/>
          <p:cNvSpPr txBox="1"/>
          <p:nvPr/>
        </p:nvSpPr>
        <p:spPr>
          <a:xfrm>
            <a:off x="2835788" y="6334930"/>
            <a:ext cx="5966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Komponent instantiation konusunda kod üzerinde anlatılacak!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3538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>
            <a:picLocks noChangeAspect="1"/>
          </p:cNvPicPr>
          <p:nvPr/>
        </p:nvPicPr>
        <p:blipFill>
          <a:blip r:embed="rId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7492" y="2687217"/>
            <a:ext cx="1625600" cy="975366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992" y="1369426"/>
            <a:ext cx="3098800" cy="3702382"/>
          </a:xfrm>
          <a:prstGeom prst="rect">
            <a:avLst/>
          </a:prstGeom>
        </p:spPr>
      </p:pic>
      <p:cxnSp>
        <p:nvCxnSpPr>
          <p:cNvPr id="9" name="Düz Bağlayıcı 8"/>
          <p:cNvCxnSpPr/>
          <p:nvPr/>
        </p:nvCxnSpPr>
        <p:spPr>
          <a:xfrm flipH="1">
            <a:off x="3459296" y="2908453"/>
            <a:ext cx="2168196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Düz Bağlayıcı 9"/>
          <p:cNvCxnSpPr/>
          <p:nvPr/>
        </p:nvCxnSpPr>
        <p:spPr>
          <a:xfrm flipH="1">
            <a:off x="3459296" y="3402376"/>
            <a:ext cx="2168196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Düz Bağlayıcı 10"/>
          <p:cNvCxnSpPr/>
          <p:nvPr/>
        </p:nvCxnSpPr>
        <p:spPr>
          <a:xfrm flipH="1" flipV="1">
            <a:off x="7253095" y="3160006"/>
            <a:ext cx="1395145" cy="14894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Metin kutusu 14"/>
          <p:cNvSpPr txBox="1"/>
          <p:nvPr/>
        </p:nvSpPr>
        <p:spPr>
          <a:xfrm>
            <a:off x="2965774" y="2467014"/>
            <a:ext cx="429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a</a:t>
            </a:r>
            <a:endParaRPr lang="tr-TR" sz="4000"/>
          </a:p>
        </p:txBody>
      </p:sp>
      <p:sp>
        <p:nvSpPr>
          <p:cNvPr id="16" name="Metin kutusu 15"/>
          <p:cNvSpPr txBox="1"/>
          <p:nvPr/>
        </p:nvSpPr>
        <p:spPr>
          <a:xfrm>
            <a:off x="2928962" y="3042192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b</a:t>
            </a:r>
            <a:endParaRPr lang="tr-TR" sz="4000"/>
          </a:p>
        </p:txBody>
      </p:sp>
      <p:sp>
        <p:nvSpPr>
          <p:cNvPr id="20" name="Metin kutusu 19"/>
          <p:cNvSpPr txBox="1"/>
          <p:nvPr/>
        </p:nvSpPr>
        <p:spPr>
          <a:xfrm>
            <a:off x="8726292" y="2512731"/>
            <a:ext cx="4010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c</a:t>
            </a:r>
            <a:endParaRPr lang="tr-TR" sz="4000"/>
          </a:p>
        </p:txBody>
      </p:sp>
      <p:sp>
        <p:nvSpPr>
          <p:cNvPr id="22" name="Metin kutusu 21"/>
          <p:cNvSpPr txBox="1"/>
          <p:nvPr/>
        </p:nvSpPr>
        <p:spPr>
          <a:xfrm>
            <a:off x="5017803" y="1939624"/>
            <a:ext cx="23470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and_g.vhd</a:t>
            </a:r>
            <a:endParaRPr lang="tr-TR" sz="4000"/>
          </a:p>
        </p:txBody>
      </p:sp>
    </p:spTree>
    <p:extLst>
      <p:ext uri="{BB962C8B-B14F-4D97-AF65-F5344CB8AC3E}">
        <p14:creationId xmlns:p14="http://schemas.microsoft.com/office/powerpoint/2010/main" val="296962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246" y="1091284"/>
            <a:ext cx="3305175" cy="3702382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979" y="2434728"/>
            <a:ext cx="1687708" cy="975364"/>
          </a:xfrm>
          <a:prstGeom prst="rect">
            <a:avLst/>
          </a:prstGeom>
        </p:spPr>
      </p:pic>
      <p:cxnSp>
        <p:nvCxnSpPr>
          <p:cNvPr id="6" name="Düz Bağlayıcı 5"/>
          <p:cNvCxnSpPr/>
          <p:nvPr/>
        </p:nvCxnSpPr>
        <p:spPr>
          <a:xfrm flipH="1">
            <a:off x="4286709" y="3164574"/>
            <a:ext cx="113627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Metin kutusu 7"/>
          <p:cNvSpPr txBox="1"/>
          <p:nvPr/>
        </p:nvSpPr>
        <p:spPr>
          <a:xfrm>
            <a:off x="3802396" y="2212914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d</a:t>
            </a:r>
            <a:endParaRPr lang="tr-TR" sz="4000"/>
          </a:p>
        </p:txBody>
      </p:sp>
      <p:sp>
        <p:nvSpPr>
          <p:cNvPr id="9" name="Metin kutusu 8"/>
          <p:cNvSpPr txBox="1"/>
          <p:nvPr/>
        </p:nvSpPr>
        <p:spPr>
          <a:xfrm>
            <a:off x="4676607" y="1593102"/>
            <a:ext cx="2013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or_g.vhd</a:t>
            </a:r>
            <a:endParaRPr lang="tr-TR" sz="4000"/>
          </a:p>
        </p:txBody>
      </p:sp>
      <p:cxnSp>
        <p:nvCxnSpPr>
          <p:cNvPr id="10" name="Düz Bağlayıcı 9"/>
          <p:cNvCxnSpPr/>
          <p:nvPr/>
        </p:nvCxnSpPr>
        <p:spPr>
          <a:xfrm flipH="1">
            <a:off x="4286709" y="2677996"/>
            <a:ext cx="113627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Metin kutusu 10"/>
          <p:cNvSpPr txBox="1"/>
          <p:nvPr/>
        </p:nvSpPr>
        <p:spPr>
          <a:xfrm>
            <a:off x="3768934" y="2723827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e</a:t>
            </a:r>
            <a:endParaRPr lang="tr-TR" sz="4000"/>
          </a:p>
        </p:txBody>
      </p:sp>
      <p:cxnSp>
        <p:nvCxnSpPr>
          <p:cNvPr id="12" name="Düz Bağlayıcı 11"/>
          <p:cNvCxnSpPr/>
          <p:nvPr/>
        </p:nvCxnSpPr>
        <p:spPr>
          <a:xfrm flipH="1">
            <a:off x="7110687" y="2920800"/>
            <a:ext cx="113627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Metin kutusu 12"/>
          <p:cNvSpPr txBox="1"/>
          <p:nvPr/>
        </p:nvSpPr>
        <p:spPr>
          <a:xfrm>
            <a:off x="8246957" y="2535802"/>
            <a:ext cx="3417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f</a:t>
            </a:r>
            <a:endParaRPr lang="tr-TR" sz="4000"/>
          </a:p>
        </p:txBody>
      </p:sp>
    </p:spTree>
    <p:extLst>
      <p:ext uri="{BB962C8B-B14F-4D97-AF65-F5344CB8AC3E}">
        <p14:creationId xmlns:p14="http://schemas.microsoft.com/office/powerpoint/2010/main" val="1514879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1177855" y="172091"/>
            <a:ext cx="8913596" cy="63787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5" name="Metin kutusu 14"/>
          <p:cNvSpPr txBox="1"/>
          <p:nvPr/>
        </p:nvSpPr>
        <p:spPr>
          <a:xfrm>
            <a:off x="1177854" y="231354"/>
            <a:ext cx="18109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Top.vhd</a:t>
            </a:r>
            <a:endParaRPr lang="tr-TR" sz="4000"/>
          </a:p>
        </p:txBody>
      </p:sp>
      <p:cxnSp>
        <p:nvCxnSpPr>
          <p:cNvPr id="26" name="Düz Bağlayıcı 25"/>
          <p:cNvCxnSpPr/>
          <p:nvPr/>
        </p:nvCxnSpPr>
        <p:spPr>
          <a:xfrm flipH="1">
            <a:off x="454276" y="2985571"/>
            <a:ext cx="72357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Düz Bağlayıcı 26"/>
          <p:cNvCxnSpPr/>
          <p:nvPr/>
        </p:nvCxnSpPr>
        <p:spPr>
          <a:xfrm flipH="1">
            <a:off x="470712" y="3479494"/>
            <a:ext cx="70714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Metin kutusu 27"/>
          <p:cNvSpPr txBox="1"/>
          <p:nvPr/>
        </p:nvSpPr>
        <p:spPr>
          <a:xfrm>
            <a:off x="242536" y="2301813"/>
            <a:ext cx="8306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>
                <a:solidFill>
                  <a:srgbClr val="FF0000"/>
                </a:solidFill>
              </a:rPr>
              <a:t>in1</a:t>
            </a:r>
            <a:endParaRPr lang="tr-TR" sz="4000">
              <a:solidFill>
                <a:srgbClr val="FF0000"/>
              </a:solidFill>
            </a:endParaRPr>
          </a:p>
        </p:txBody>
      </p:sp>
      <p:sp>
        <p:nvSpPr>
          <p:cNvPr id="29" name="Metin kutusu 28"/>
          <p:cNvSpPr txBox="1"/>
          <p:nvPr/>
        </p:nvSpPr>
        <p:spPr>
          <a:xfrm>
            <a:off x="173052" y="3385758"/>
            <a:ext cx="8306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>
                <a:solidFill>
                  <a:srgbClr val="FF0000"/>
                </a:solidFill>
              </a:rPr>
              <a:t>in2</a:t>
            </a:r>
            <a:endParaRPr lang="tr-TR" sz="4000">
              <a:solidFill>
                <a:srgbClr val="FF0000"/>
              </a:solidFill>
            </a:endParaRPr>
          </a:p>
        </p:txBody>
      </p:sp>
      <p:sp>
        <p:nvSpPr>
          <p:cNvPr id="30" name="Metin kutusu 29"/>
          <p:cNvSpPr txBox="1"/>
          <p:nvPr/>
        </p:nvSpPr>
        <p:spPr>
          <a:xfrm>
            <a:off x="11035914" y="2997917"/>
            <a:ext cx="11560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>
                <a:solidFill>
                  <a:srgbClr val="FF0000"/>
                </a:solidFill>
              </a:rPr>
              <a:t>out1</a:t>
            </a:r>
            <a:endParaRPr lang="tr-TR" sz="4000">
              <a:solidFill>
                <a:srgbClr val="FF0000"/>
              </a:solidFill>
            </a:endParaRPr>
          </a:p>
        </p:txBody>
      </p:sp>
      <p:cxnSp>
        <p:nvCxnSpPr>
          <p:cNvPr id="31" name="Düz Bağlayıcı 30"/>
          <p:cNvCxnSpPr>
            <a:endCxn id="4" idx="3"/>
          </p:cNvCxnSpPr>
          <p:nvPr/>
        </p:nvCxnSpPr>
        <p:spPr>
          <a:xfrm flipH="1">
            <a:off x="10091451" y="3350457"/>
            <a:ext cx="999528" cy="1101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Düz Bağlayıcı 38"/>
          <p:cNvCxnSpPr/>
          <p:nvPr/>
        </p:nvCxnSpPr>
        <p:spPr>
          <a:xfrm flipH="1">
            <a:off x="470712" y="4454760"/>
            <a:ext cx="70714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Metin kutusu 39"/>
          <p:cNvSpPr txBox="1"/>
          <p:nvPr/>
        </p:nvSpPr>
        <p:spPr>
          <a:xfrm>
            <a:off x="173052" y="4361024"/>
            <a:ext cx="8306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>
                <a:solidFill>
                  <a:srgbClr val="FF0000"/>
                </a:solidFill>
              </a:rPr>
              <a:t>in3</a:t>
            </a:r>
            <a:endParaRPr lang="tr-TR" sz="40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148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1079653" y="231354"/>
            <a:ext cx="10686361" cy="63787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4288" y="2764335"/>
            <a:ext cx="1625600" cy="975366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788" y="1446544"/>
            <a:ext cx="3098800" cy="3702382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783" y="1631110"/>
            <a:ext cx="3305175" cy="3702382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6516" y="2974554"/>
            <a:ext cx="1687708" cy="975364"/>
          </a:xfrm>
          <a:prstGeom prst="rect">
            <a:avLst/>
          </a:prstGeom>
        </p:spPr>
      </p:pic>
      <p:cxnSp>
        <p:nvCxnSpPr>
          <p:cNvPr id="9" name="Düz Bağlayıcı 8"/>
          <p:cNvCxnSpPr/>
          <p:nvPr/>
        </p:nvCxnSpPr>
        <p:spPr>
          <a:xfrm flipH="1">
            <a:off x="2324559" y="2985571"/>
            <a:ext cx="1209729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Düz Bağlayıcı 9"/>
          <p:cNvCxnSpPr/>
          <p:nvPr/>
        </p:nvCxnSpPr>
        <p:spPr>
          <a:xfrm flipH="1">
            <a:off x="2324559" y="3479494"/>
            <a:ext cx="1209729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Düz Bağlayıcı 10"/>
          <p:cNvCxnSpPr/>
          <p:nvPr/>
        </p:nvCxnSpPr>
        <p:spPr>
          <a:xfrm flipH="1" flipV="1">
            <a:off x="5159890" y="3237124"/>
            <a:ext cx="933707" cy="5539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Düz Bağlayıcı 11"/>
          <p:cNvCxnSpPr/>
          <p:nvPr/>
        </p:nvCxnSpPr>
        <p:spPr>
          <a:xfrm flipH="1">
            <a:off x="7250246" y="3704400"/>
            <a:ext cx="113627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Düz Bağlayıcı 14"/>
          <p:cNvCxnSpPr/>
          <p:nvPr/>
        </p:nvCxnSpPr>
        <p:spPr>
          <a:xfrm flipH="1">
            <a:off x="10074224" y="3463918"/>
            <a:ext cx="898576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Metin kutusu 15"/>
          <p:cNvSpPr txBox="1"/>
          <p:nvPr/>
        </p:nvSpPr>
        <p:spPr>
          <a:xfrm>
            <a:off x="6093597" y="2653588"/>
            <a:ext cx="4010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c</a:t>
            </a:r>
            <a:endParaRPr lang="tr-TR" sz="4000"/>
          </a:p>
        </p:txBody>
      </p:sp>
      <p:sp>
        <p:nvSpPr>
          <p:cNvPr id="17" name="Metin kutusu 16"/>
          <p:cNvSpPr txBox="1"/>
          <p:nvPr/>
        </p:nvSpPr>
        <p:spPr>
          <a:xfrm>
            <a:off x="1177854" y="231354"/>
            <a:ext cx="18109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Top.vhd</a:t>
            </a:r>
            <a:endParaRPr lang="tr-TR" sz="4000"/>
          </a:p>
        </p:txBody>
      </p:sp>
      <p:sp>
        <p:nvSpPr>
          <p:cNvPr id="18" name="Metin kutusu 17"/>
          <p:cNvSpPr txBox="1"/>
          <p:nvPr/>
        </p:nvSpPr>
        <p:spPr>
          <a:xfrm>
            <a:off x="2924599" y="2016742"/>
            <a:ext cx="23470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and_g.vhd</a:t>
            </a:r>
            <a:endParaRPr lang="tr-TR" sz="4000"/>
          </a:p>
        </p:txBody>
      </p:sp>
      <p:sp>
        <p:nvSpPr>
          <p:cNvPr id="19" name="Metin kutusu 18"/>
          <p:cNvSpPr txBox="1"/>
          <p:nvPr/>
        </p:nvSpPr>
        <p:spPr>
          <a:xfrm>
            <a:off x="7640144" y="2132928"/>
            <a:ext cx="2013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or_g.vhd</a:t>
            </a:r>
            <a:endParaRPr lang="tr-TR" sz="4000"/>
          </a:p>
        </p:txBody>
      </p:sp>
      <p:cxnSp>
        <p:nvCxnSpPr>
          <p:cNvPr id="33" name="Düz Bağlayıcı 32"/>
          <p:cNvCxnSpPr/>
          <p:nvPr/>
        </p:nvCxnSpPr>
        <p:spPr>
          <a:xfrm flipH="1">
            <a:off x="7241383" y="3230881"/>
            <a:ext cx="113627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Metin kutusu 33"/>
          <p:cNvSpPr txBox="1"/>
          <p:nvPr/>
        </p:nvSpPr>
        <p:spPr>
          <a:xfrm>
            <a:off x="1872388" y="2534777"/>
            <a:ext cx="4299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a</a:t>
            </a:r>
            <a:endParaRPr lang="tr-TR" sz="4000"/>
          </a:p>
        </p:txBody>
      </p:sp>
      <p:sp>
        <p:nvSpPr>
          <p:cNvPr id="35" name="Metin kutusu 34"/>
          <p:cNvSpPr txBox="1"/>
          <p:nvPr/>
        </p:nvSpPr>
        <p:spPr>
          <a:xfrm>
            <a:off x="1835576" y="3109955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b</a:t>
            </a:r>
            <a:endParaRPr lang="tr-TR" sz="4000"/>
          </a:p>
        </p:txBody>
      </p:sp>
      <p:sp>
        <p:nvSpPr>
          <p:cNvPr id="36" name="Metin kutusu 35"/>
          <p:cNvSpPr txBox="1"/>
          <p:nvPr/>
        </p:nvSpPr>
        <p:spPr>
          <a:xfrm>
            <a:off x="6769049" y="2756012"/>
            <a:ext cx="453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d</a:t>
            </a:r>
            <a:endParaRPr lang="tr-TR" sz="4000"/>
          </a:p>
        </p:txBody>
      </p:sp>
      <p:sp>
        <p:nvSpPr>
          <p:cNvPr id="37" name="Metin kutusu 36"/>
          <p:cNvSpPr txBox="1"/>
          <p:nvPr/>
        </p:nvSpPr>
        <p:spPr>
          <a:xfrm>
            <a:off x="6735587" y="3266925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e</a:t>
            </a:r>
            <a:endParaRPr lang="tr-TR" sz="4000"/>
          </a:p>
        </p:txBody>
      </p:sp>
      <p:sp>
        <p:nvSpPr>
          <p:cNvPr id="38" name="Metin kutusu 37"/>
          <p:cNvSpPr txBox="1"/>
          <p:nvPr/>
        </p:nvSpPr>
        <p:spPr>
          <a:xfrm>
            <a:off x="10745815" y="2833636"/>
            <a:ext cx="3417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smtClean="0"/>
              <a:t>f</a:t>
            </a:r>
            <a:endParaRPr lang="tr-TR" sz="4000"/>
          </a:p>
        </p:txBody>
      </p:sp>
    </p:spTree>
    <p:extLst>
      <p:ext uri="{BB962C8B-B14F-4D97-AF65-F5344CB8AC3E}">
        <p14:creationId xmlns:p14="http://schemas.microsoft.com/office/powerpoint/2010/main" val="595801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</TotalTime>
  <Words>200</Words>
  <Application>Microsoft Office PowerPoint</Application>
  <PresentationFormat>Geniş ekran</PresentationFormat>
  <Paragraphs>68</Paragraphs>
  <Slides>11</Slides>
  <Notes>5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7" baseType="lpstr">
      <vt:lpstr>Arial</vt:lpstr>
      <vt:lpstr>ArialMT</vt:lpstr>
      <vt:lpstr>Calibri</vt:lpstr>
      <vt:lpstr>Calibri Light</vt:lpstr>
      <vt:lpstr>Informal Roman</vt:lpstr>
      <vt:lpstr>Office Teması</vt:lpstr>
      <vt:lpstr>PowerPoint Sunusu</vt:lpstr>
      <vt:lpstr>Ders 1</vt:lpstr>
      <vt:lpstr>PowerPoint Sunusu</vt:lpstr>
      <vt:lpstr>PowerPoint Sunusu</vt:lpstr>
      <vt:lpstr>Structural Design and Hierarchy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71</cp:revision>
  <dcterms:created xsi:type="dcterms:W3CDTF">2021-10-07T19:14:53Z</dcterms:created>
  <dcterms:modified xsi:type="dcterms:W3CDTF">2021-11-10T19:54:06Z</dcterms:modified>
</cp:coreProperties>
</file>

<file path=docProps/thumbnail.jpeg>
</file>